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64" d="100"/>
          <a:sy n="164" d="100"/>
        </p:scale>
        <p:origin x="172" y="1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Parts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1"/>
                <c:pt idx="0">
                  <c:v>Handlebars</c:v>
                </c:pt>
                <c:pt idx="1">
                  <c:v>Front Tire</c:v>
                </c:pt>
                <c:pt idx="2">
                  <c:v>Rear Tire</c:v>
                </c:pt>
                <c:pt idx="3">
                  <c:v>Chain</c:v>
                </c:pt>
                <c:pt idx="4">
                  <c:v>Frame</c:v>
                </c:pt>
                <c:pt idx="5">
                  <c:v>Fork</c:v>
                </c:pt>
                <c:pt idx="6">
                  <c:v>Crank Arm</c:v>
                </c:pt>
                <c:pt idx="7">
                  <c:v>Seat</c:v>
                </c:pt>
                <c:pt idx="8">
                  <c:v>Pedal</c:v>
                </c:pt>
                <c:pt idx="9">
                  <c:v>Pin</c:v>
                </c:pt>
                <c:pt idx="10">
                  <c:v>Final Assembly</c:v>
                </c:pt>
              </c:strCache>
            </c:strRef>
          </c:cat>
          <c:val>
            <c:numRef>
              <c:f>Sheet1!$B$2:$B$13</c:f>
              <c:numCache>
                <c:formatCode>General</c:formatCode>
                <c:ptCount val="12"/>
                <c:pt idx="0">
                  <c:v>45</c:v>
                </c:pt>
                <c:pt idx="1">
                  <c:v>15</c:v>
                </c:pt>
                <c:pt idx="2">
                  <c:v>65</c:v>
                </c:pt>
                <c:pt idx="3">
                  <c:v>25</c:v>
                </c:pt>
                <c:pt idx="4">
                  <c:v>70</c:v>
                </c:pt>
                <c:pt idx="5">
                  <c:v>45</c:v>
                </c:pt>
                <c:pt idx="6">
                  <c:v>35</c:v>
                </c:pt>
                <c:pt idx="7">
                  <c:v>60</c:v>
                </c:pt>
                <c:pt idx="8">
                  <c:v>55</c:v>
                </c:pt>
                <c:pt idx="9">
                  <c:v>10</c:v>
                </c:pt>
                <c:pt idx="10">
                  <c:v>60</c:v>
                </c:pt>
              </c:numCache>
            </c:numRef>
          </c:val>
          <c:extLst>
            <c:ext xmlns:c16="http://schemas.microsoft.com/office/drawing/2014/chart" uri="{C3380CC4-5D6E-409C-BE32-E72D297353CC}">
              <c16:uniqueId val="{00000000-66A0-437B-BC50-F3C844825267}"/>
            </c:ext>
          </c:extLst>
        </c:ser>
        <c:dLbls>
          <c:dLblPos val="outEnd"/>
          <c:showLegendKey val="0"/>
          <c:showVal val="1"/>
          <c:showCatName val="0"/>
          <c:showSerName val="0"/>
          <c:showPercent val="0"/>
          <c:showBubbleSize val="0"/>
        </c:dLbls>
        <c:gapWidth val="219"/>
        <c:overlap val="-27"/>
        <c:axId val="1584964383"/>
        <c:axId val="1951517807"/>
      </c:barChart>
      <c:catAx>
        <c:axId val="1584964383"/>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Parts</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51517807"/>
        <c:crosses val="autoZero"/>
        <c:auto val="1"/>
        <c:lblAlgn val="ctr"/>
        <c:lblOffset val="100"/>
        <c:noMultiLvlLbl val="0"/>
      </c:catAx>
      <c:valAx>
        <c:axId val="195151780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Time (Minutes)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849643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11/22/2020</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73125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11/22/2020</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354928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11/22/2020</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214885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11/22/2020</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62561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11/22/2020</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73039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11/22/2020</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06905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11/22/2020</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20414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11/22/2020</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93413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11/22/2020</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43632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11/22/2020</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82634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11/22/2020</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01029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11/22/2020</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224512596"/>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9" r:id="rId5"/>
    <p:sldLayoutId id="2147483723" r:id="rId6"/>
    <p:sldLayoutId id="2147483724" r:id="rId7"/>
    <p:sldLayoutId id="2147483725" r:id="rId8"/>
    <p:sldLayoutId id="2147483728" r:id="rId9"/>
    <p:sldLayoutId id="2147483726" r:id="rId10"/>
    <p:sldLayoutId id="2147483727" r:id="rId11"/>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55D7866-985D-4D23-BF0E-72CA30F5C7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A3B8499-C2F7-45F1-9382-0D17AF29FF18}"/>
              </a:ext>
            </a:extLst>
          </p:cNvPr>
          <p:cNvPicPr>
            <a:picLocks noChangeAspect="1"/>
          </p:cNvPicPr>
          <p:nvPr/>
        </p:nvPicPr>
        <p:blipFill rotWithShape="1">
          <a:blip r:embed="rId2"/>
          <a:srcRect t="5252" b="10479"/>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731" y="4716089"/>
            <a:ext cx="6288261" cy="1573149"/>
          </a:xfrm>
          <a:prstGeom prst="rect">
            <a:avLst/>
          </a:prstGeom>
          <a:solidFill>
            <a:schemeClr val="bg1">
              <a:alpha val="95000"/>
            </a:schemeClr>
          </a:solidFill>
          <a:ln w="12700">
            <a:solidFill>
              <a:schemeClr val="tx2">
                <a:lumMod val="10000"/>
                <a:lumOff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600BC8D-6FBC-45D3-A3D7-2CB81D575302}"/>
              </a:ext>
            </a:extLst>
          </p:cNvPr>
          <p:cNvSpPr>
            <a:spLocks noGrp="1"/>
          </p:cNvSpPr>
          <p:nvPr>
            <p:ph type="ctrTitle"/>
          </p:nvPr>
        </p:nvSpPr>
        <p:spPr>
          <a:xfrm>
            <a:off x="5849388" y="4907629"/>
            <a:ext cx="3212386" cy="1185353"/>
          </a:xfrm>
        </p:spPr>
        <p:txBody>
          <a:bodyPr anchor="ctr">
            <a:normAutofit/>
          </a:bodyPr>
          <a:lstStyle/>
          <a:p>
            <a:r>
              <a:rPr lang="en-US" sz="2600" dirty="0"/>
              <a:t>SolidWorks Design Project: The Bicycle </a:t>
            </a:r>
          </a:p>
        </p:txBody>
      </p:sp>
      <p:sp>
        <p:nvSpPr>
          <p:cNvPr id="3" name="Subtitle 2">
            <a:extLst>
              <a:ext uri="{FF2B5EF4-FFF2-40B4-BE49-F238E27FC236}">
                <a16:creationId xmlns:a16="http://schemas.microsoft.com/office/drawing/2014/main" id="{9DD1D3C7-C587-40C9-82CB-3FEE5B2C29D4}"/>
              </a:ext>
            </a:extLst>
          </p:cNvPr>
          <p:cNvSpPr>
            <a:spLocks noGrp="1"/>
          </p:cNvSpPr>
          <p:nvPr>
            <p:ph type="subTitle" idx="1"/>
          </p:nvPr>
        </p:nvSpPr>
        <p:spPr>
          <a:xfrm>
            <a:off x="9403912" y="4907629"/>
            <a:ext cx="2228641" cy="1185353"/>
          </a:xfrm>
        </p:spPr>
        <p:txBody>
          <a:bodyPr anchor="ctr">
            <a:normAutofit/>
          </a:bodyPr>
          <a:lstStyle/>
          <a:p>
            <a:r>
              <a:rPr lang="en-US" sz="1700" dirty="0"/>
              <a:t>Jason Younan</a:t>
            </a:r>
          </a:p>
        </p:txBody>
      </p:sp>
      <p:sp>
        <p:nvSpPr>
          <p:cNvPr id="13" name="Rectangle 12">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7962" y="5175711"/>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722114" y="5495733"/>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2016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0">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12">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Rectangle 14">
            <a:extLst>
              <a:ext uri="{FF2B5EF4-FFF2-40B4-BE49-F238E27FC236}">
                <a16:creationId xmlns:a16="http://schemas.microsoft.com/office/drawing/2014/main" id="{031EA4A4-5D79-4817-B146-24029A2F3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4E98C5-014D-4D54-8BE6-83D76E22C9E7}"/>
              </a:ext>
            </a:extLst>
          </p:cNvPr>
          <p:cNvSpPr>
            <a:spLocks noGrp="1"/>
          </p:cNvSpPr>
          <p:nvPr>
            <p:ph type="title"/>
          </p:nvPr>
        </p:nvSpPr>
        <p:spPr>
          <a:xfrm>
            <a:off x="7851648" y="5068702"/>
            <a:ext cx="3977640" cy="841186"/>
          </a:xfrm>
        </p:spPr>
        <p:txBody>
          <a:bodyPr vert="horz" lIns="91440" tIns="45720" rIns="91440" bIns="45720" rtlCol="0" anchor="b">
            <a:normAutofit/>
          </a:bodyPr>
          <a:lstStyle/>
          <a:p>
            <a:pPr algn="ctr">
              <a:lnSpc>
                <a:spcPct val="90000"/>
              </a:lnSpc>
            </a:pPr>
            <a:r>
              <a:rPr lang="en-US" sz="4800" dirty="0"/>
              <a:t>The Bicycle </a:t>
            </a:r>
          </a:p>
        </p:txBody>
      </p:sp>
      <p:pic>
        <p:nvPicPr>
          <p:cNvPr id="6" name="Picture Placeholder 5" descr="A close up of a bicycle&#10;&#10;Description automatically generated">
            <a:extLst>
              <a:ext uri="{FF2B5EF4-FFF2-40B4-BE49-F238E27FC236}">
                <a16:creationId xmlns:a16="http://schemas.microsoft.com/office/drawing/2014/main" id="{8D94A61F-071B-4B7C-B28B-9A3368932135}"/>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b="122"/>
          <a:stretch/>
        </p:blipFill>
        <p:spPr>
          <a:xfrm>
            <a:off x="20" y="10"/>
            <a:ext cx="7443196" cy="6857990"/>
          </a:xfrm>
          <a:prstGeom prst="rect">
            <a:avLst/>
          </a:prstGeom>
        </p:spPr>
      </p:pic>
      <p:sp>
        <p:nvSpPr>
          <p:cNvPr id="26"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397764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34D5A5A9-8E96-4CA4-A0C4-60CB4878325C}"/>
              </a:ext>
            </a:extLst>
          </p:cNvPr>
          <p:cNvSpPr>
            <a:spLocks noGrp="1"/>
          </p:cNvSpPr>
          <p:nvPr>
            <p:ph type="body" sz="half" idx="2"/>
          </p:nvPr>
        </p:nvSpPr>
        <p:spPr>
          <a:xfrm>
            <a:off x="7851648" y="948112"/>
            <a:ext cx="3977640" cy="1408687"/>
          </a:xfrm>
        </p:spPr>
        <p:txBody>
          <a:bodyPr/>
          <a:lstStyle/>
          <a:p>
            <a:pPr algn="l" fontAlgn="base"/>
            <a:r>
              <a:rPr lang="en-US" b="1" i="0" dirty="0">
                <a:solidFill>
                  <a:srgbClr val="303336"/>
                </a:solidFill>
                <a:effectLst/>
              </a:rPr>
              <a:t>Bicycle</a:t>
            </a:r>
            <a:r>
              <a:rPr lang="en-US" b="0" i="0" dirty="0">
                <a:solidFill>
                  <a:srgbClr val="303336"/>
                </a:solidFill>
                <a:effectLst/>
              </a:rPr>
              <a:t> (noun):</a:t>
            </a:r>
          </a:p>
          <a:p>
            <a:pPr marL="742950" lvl="1" indent="-285750" fontAlgn="base">
              <a:buFont typeface="Arial" panose="020B0604020202020204" pitchFamily="34" charset="0"/>
              <a:buChar char="•"/>
            </a:pPr>
            <a:r>
              <a:rPr lang="en-US" b="0" i="0" dirty="0">
                <a:solidFill>
                  <a:srgbClr val="303336"/>
                </a:solidFill>
                <a:effectLst/>
              </a:rPr>
              <a:t>A vehicle with two wheels tandem, handlebars for steering, a saddle seat, and pedals by which it is propelled</a:t>
            </a:r>
            <a:endParaRPr lang="en-US" i="0" dirty="0">
              <a:solidFill>
                <a:srgbClr val="303336"/>
              </a:solidFill>
              <a:effectLst/>
            </a:endParaRPr>
          </a:p>
          <a:p>
            <a:pPr lvl="1" fontAlgn="base"/>
            <a:endParaRPr lang="en-US" b="0" i="0" dirty="0">
              <a:solidFill>
                <a:srgbClr val="303336"/>
              </a:solidFill>
              <a:effectLst/>
            </a:endParaRPr>
          </a:p>
        </p:txBody>
      </p:sp>
      <p:sp>
        <p:nvSpPr>
          <p:cNvPr id="7" name="TextBox 6">
            <a:extLst>
              <a:ext uri="{FF2B5EF4-FFF2-40B4-BE49-F238E27FC236}">
                <a16:creationId xmlns:a16="http://schemas.microsoft.com/office/drawing/2014/main" id="{76E473D3-AF60-41B7-9DF3-C5612BBDA3D7}"/>
              </a:ext>
            </a:extLst>
          </p:cNvPr>
          <p:cNvSpPr txBox="1"/>
          <p:nvPr/>
        </p:nvSpPr>
        <p:spPr>
          <a:xfrm>
            <a:off x="7851648" y="2564969"/>
            <a:ext cx="3977640" cy="1600438"/>
          </a:xfrm>
          <a:prstGeom prst="rect">
            <a:avLst/>
          </a:prstGeom>
          <a:noFill/>
        </p:spPr>
        <p:txBody>
          <a:bodyPr wrap="square" rtlCol="0">
            <a:spAutoFit/>
          </a:bodyPr>
          <a:lstStyle/>
          <a:p>
            <a:r>
              <a:rPr lang="en-US" sz="1400" dirty="0"/>
              <a:t>As a kid I always loved riding the bicycle and I spent a lot of my childhood just riding around the neighborhood with my friends. This was our way to get around without having to ask our parents to drive us from house to house, so I thought it would cool to build a big part of my childhood.</a:t>
            </a:r>
          </a:p>
        </p:txBody>
      </p:sp>
    </p:spTree>
    <p:extLst>
      <p:ext uri="{BB962C8B-B14F-4D97-AF65-F5344CB8AC3E}">
        <p14:creationId xmlns:p14="http://schemas.microsoft.com/office/powerpoint/2010/main" val="3743498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3F77A-A5BE-484C-8A1D-C0EB2F0E92D3}"/>
              </a:ext>
            </a:extLst>
          </p:cNvPr>
          <p:cNvSpPr>
            <a:spLocks noGrp="1"/>
          </p:cNvSpPr>
          <p:nvPr>
            <p:ph type="title"/>
          </p:nvPr>
        </p:nvSpPr>
        <p:spPr/>
        <p:txBody>
          <a:bodyPr/>
          <a:lstStyle/>
          <a:p>
            <a:r>
              <a:rPr lang="en-US" dirty="0"/>
              <a:t>Project Schedule</a:t>
            </a:r>
          </a:p>
        </p:txBody>
      </p:sp>
      <p:graphicFrame>
        <p:nvGraphicFramePr>
          <p:cNvPr id="11" name="Content Placeholder 10">
            <a:extLst>
              <a:ext uri="{FF2B5EF4-FFF2-40B4-BE49-F238E27FC236}">
                <a16:creationId xmlns:a16="http://schemas.microsoft.com/office/drawing/2014/main" id="{00763382-F7FA-4C0C-AB80-14F6CA51D2D0}"/>
              </a:ext>
            </a:extLst>
          </p:cNvPr>
          <p:cNvGraphicFramePr>
            <a:graphicFrameLocks noGrp="1"/>
          </p:cNvGraphicFramePr>
          <p:nvPr>
            <p:ph idx="1"/>
            <p:extLst>
              <p:ext uri="{D42A27DB-BD31-4B8C-83A1-F6EECF244321}">
                <p14:modId xmlns:p14="http://schemas.microsoft.com/office/powerpoint/2010/main" val="607895622"/>
              </p:ext>
            </p:extLst>
          </p:nvPr>
        </p:nvGraphicFramePr>
        <p:xfrm>
          <a:off x="1116013" y="2478088"/>
          <a:ext cx="10167937" cy="36941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82295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A8ED8-D570-4D30-B5C1-D520FDB8D5F6}"/>
              </a:ext>
            </a:extLst>
          </p:cNvPr>
          <p:cNvSpPr>
            <a:spLocks noGrp="1"/>
          </p:cNvSpPr>
          <p:nvPr>
            <p:ph type="title"/>
          </p:nvPr>
        </p:nvSpPr>
        <p:spPr/>
        <p:txBody>
          <a:bodyPr/>
          <a:lstStyle/>
          <a:p>
            <a:r>
              <a:rPr lang="en-US" dirty="0"/>
              <a:t>Brainstorming Process</a:t>
            </a:r>
          </a:p>
        </p:txBody>
      </p:sp>
      <p:pic>
        <p:nvPicPr>
          <p:cNvPr id="1026" name="Picture 2" descr="The Chief – Heritage Bicycles">
            <a:extLst>
              <a:ext uri="{FF2B5EF4-FFF2-40B4-BE49-F238E27FC236}">
                <a16:creationId xmlns:a16="http://schemas.microsoft.com/office/drawing/2014/main" id="{C57434B4-2BD3-413B-BAF8-7F2C6463FEB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39625" y="3064789"/>
            <a:ext cx="3337730" cy="222624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DDEA40C-982A-4C76-9123-5C087406EB51}"/>
              </a:ext>
            </a:extLst>
          </p:cNvPr>
          <p:cNvPicPr>
            <a:picLocks noChangeAspect="1"/>
          </p:cNvPicPr>
          <p:nvPr/>
        </p:nvPicPr>
        <p:blipFill>
          <a:blip r:embed="rId3"/>
          <a:stretch>
            <a:fillRect/>
          </a:stretch>
        </p:blipFill>
        <p:spPr>
          <a:xfrm>
            <a:off x="1950855" y="2556540"/>
            <a:ext cx="2501880" cy="3752820"/>
          </a:xfrm>
          <a:prstGeom prst="rect">
            <a:avLst/>
          </a:prstGeom>
        </p:spPr>
      </p:pic>
    </p:spTree>
    <p:extLst>
      <p:ext uri="{BB962C8B-B14F-4D97-AF65-F5344CB8AC3E}">
        <p14:creationId xmlns:p14="http://schemas.microsoft.com/office/powerpoint/2010/main" val="3579795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icycle, transport, motorcycle, riding&#10;&#10;Description automatically generated">
            <a:extLst>
              <a:ext uri="{FF2B5EF4-FFF2-40B4-BE49-F238E27FC236}">
                <a16:creationId xmlns:a16="http://schemas.microsoft.com/office/drawing/2014/main" id="{B9811C89-E7DA-45DD-B4B7-E8D6C720D7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898" y="626213"/>
            <a:ext cx="4893108" cy="3074724"/>
          </a:xfrm>
          <a:prstGeom prst="rect">
            <a:avLst/>
          </a:prstGeom>
          <a:ln>
            <a:solidFill>
              <a:schemeClr val="tx1"/>
            </a:solidFill>
          </a:ln>
        </p:spPr>
      </p:pic>
      <p:pic>
        <p:nvPicPr>
          <p:cNvPr id="5" name="Picture 4" descr="A wheel of a bicycle&#10;&#10;Description automatically generated">
            <a:extLst>
              <a:ext uri="{FF2B5EF4-FFF2-40B4-BE49-F238E27FC236}">
                <a16:creationId xmlns:a16="http://schemas.microsoft.com/office/drawing/2014/main" id="{F3899294-CC16-4BE6-BFE0-9E1C6E1FA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4630" y="1781013"/>
            <a:ext cx="3981180" cy="4578734"/>
          </a:xfrm>
          <a:prstGeom prst="rect">
            <a:avLst/>
          </a:prstGeom>
          <a:ln>
            <a:solidFill>
              <a:schemeClr val="tx1"/>
            </a:solidFill>
          </a:ln>
        </p:spPr>
      </p:pic>
      <p:sp>
        <p:nvSpPr>
          <p:cNvPr id="6" name="TextBox 5">
            <a:extLst>
              <a:ext uri="{FF2B5EF4-FFF2-40B4-BE49-F238E27FC236}">
                <a16:creationId xmlns:a16="http://schemas.microsoft.com/office/drawing/2014/main" id="{5B6D1433-1E65-4A19-BAE9-FB39D0C4E54B}"/>
              </a:ext>
            </a:extLst>
          </p:cNvPr>
          <p:cNvSpPr txBox="1"/>
          <p:nvPr/>
        </p:nvSpPr>
        <p:spPr>
          <a:xfrm>
            <a:off x="706898" y="3986957"/>
            <a:ext cx="4893108" cy="707886"/>
          </a:xfrm>
          <a:prstGeom prst="rect">
            <a:avLst/>
          </a:prstGeom>
          <a:noFill/>
          <a:ln>
            <a:solidFill>
              <a:schemeClr val="bg2">
                <a:lumMod val="50000"/>
              </a:schemeClr>
            </a:solidFill>
          </a:ln>
        </p:spPr>
        <p:txBody>
          <a:bodyPr wrap="square" rtlCol="0">
            <a:spAutoFit/>
          </a:bodyPr>
          <a:lstStyle/>
          <a:p>
            <a:pPr algn="ctr"/>
            <a:r>
              <a:rPr lang="en-US" sz="4000" b="1" dirty="0"/>
              <a:t>Isometric View</a:t>
            </a:r>
          </a:p>
        </p:txBody>
      </p:sp>
      <p:sp>
        <p:nvSpPr>
          <p:cNvPr id="7" name="TextBox 6">
            <a:extLst>
              <a:ext uri="{FF2B5EF4-FFF2-40B4-BE49-F238E27FC236}">
                <a16:creationId xmlns:a16="http://schemas.microsoft.com/office/drawing/2014/main" id="{6E6C6F2E-3945-411D-A925-C41F87BE9E7F}"/>
              </a:ext>
            </a:extLst>
          </p:cNvPr>
          <p:cNvSpPr txBox="1"/>
          <p:nvPr/>
        </p:nvSpPr>
        <p:spPr>
          <a:xfrm>
            <a:off x="6678666" y="737480"/>
            <a:ext cx="4893108" cy="707886"/>
          </a:xfrm>
          <a:prstGeom prst="rect">
            <a:avLst/>
          </a:prstGeom>
          <a:noFill/>
          <a:ln>
            <a:solidFill>
              <a:schemeClr val="bg2">
                <a:lumMod val="50000"/>
              </a:schemeClr>
            </a:solidFill>
          </a:ln>
        </p:spPr>
        <p:txBody>
          <a:bodyPr wrap="square" rtlCol="0">
            <a:spAutoFit/>
          </a:bodyPr>
          <a:lstStyle/>
          <a:p>
            <a:pPr algn="ctr"/>
            <a:r>
              <a:rPr lang="en-US" sz="4000" b="1" dirty="0"/>
              <a:t>Exploded View</a:t>
            </a:r>
          </a:p>
        </p:txBody>
      </p:sp>
    </p:spTree>
    <p:extLst>
      <p:ext uri="{BB962C8B-B14F-4D97-AF65-F5344CB8AC3E}">
        <p14:creationId xmlns:p14="http://schemas.microsoft.com/office/powerpoint/2010/main" val="3118270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2FB6A-F0DA-40D5-8645-00835106D206}"/>
              </a:ext>
            </a:extLst>
          </p:cNvPr>
          <p:cNvSpPr>
            <a:spLocks noGrp="1"/>
          </p:cNvSpPr>
          <p:nvPr>
            <p:ph type="title"/>
          </p:nvPr>
        </p:nvSpPr>
        <p:spPr/>
        <p:txBody>
          <a:bodyPr/>
          <a:lstStyle/>
          <a:p>
            <a:r>
              <a:rPr lang="en-US" dirty="0"/>
              <a:t>Difficulties </a:t>
            </a:r>
          </a:p>
        </p:txBody>
      </p:sp>
      <p:pic>
        <p:nvPicPr>
          <p:cNvPr id="6" name="Content Placeholder 5">
            <a:extLst>
              <a:ext uri="{FF2B5EF4-FFF2-40B4-BE49-F238E27FC236}">
                <a16:creationId xmlns:a16="http://schemas.microsoft.com/office/drawing/2014/main" id="{89207699-7FB2-452A-ABEE-0C3A9C6F82EA}"/>
              </a:ext>
            </a:extLst>
          </p:cNvPr>
          <p:cNvPicPr>
            <a:picLocks noGrp="1" noChangeAspect="1"/>
          </p:cNvPicPr>
          <p:nvPr>
            <p:ph sz="half" idx="1"/>
          </p:nvPr>
        </p:nvPicPr>
        <p:blipFill>
          <a:blip r:embed="rId2"/>
          <a:stretch>
            <a:fillRect/>
          </a:stretch>
        </p:blipFill>
        <p:spPr>
          <a:xfrm>
            <a:off x="1116013" y="2741847"/>
            <a:ext cx="4937125" cy="3166594"/>
          </a:xfrm>
          <a:prstGeom prst="rect">
            <a:avLst/>
          </a:prstGeom>
          <a:ln>
            <a:solidFill>
              <a:schemeClr val="tx1"/>
            </a:solidFill>
          </a:ln>
        </p:spPr>
      </p:pic>
      <p:pic>
        <p:nvPicPr>
          <p:cNvPr id="5" name="Content Placeholder 4">
            <a:extLst>
              <a:ext uri="{FF2B5EF4-FFF2-40B4-BE49-F238E27FC236}">
                <a16:creationId xmlns:a16="http://schemas.microsoft.com/office/drawing/2014/main" id="{FD5BC5AC-65C9-40D1-B347-1DA337DA549D}"/>
              </a:ext>
            </a:extLst>
          </p:cNvPr>
          <p:cNvPicPr>
            <a:picLocks noGrp="1" noChangeAspect="1"/>
          </p:cNvPicPr>
          <p:nvPr>
            <p:ph sz="half" idx="2"/>
          </p:nvPr>
        </p:nvPicPr>
        <p:blipFill>
          <a:blip r:embed="rId3"/>
          <a:stretch>
            <a:fillRect/>
          </a:stretch>
        </p:blipFill>
        <p:spPr>
          <a:xfrm>
            <a:off x="6345238" y="2922883"/>
            <a:ext cx="4938712" cy="2804521"/>
          </a:xfrm>
          <a:prstGeom prst="rect">
            <a:avLst/>
          </a:prstGeom>
          <a:ln>
            <a:solidFill>
              <a:schemeClr val="tx1"/>
            </a:solidFill>
          </a:ln>
        </p:spPr>
      </p:pic>
    </p:spTree>
    <p:extLst>
      <p:ext uri="{BB962C8B-B14F-4D97-AF65-F5344CB8AC3E}">
        <p14:creationId xmlns:p14="http://schemas.microsoft.com/office/powerpoint/2010/main" val="743932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cycle Assembly">
            <a:hlinkClick r:id="" action="ppaction://media"/>
            <a:extLst>
              <a:ext uri="{FF2B5EF4-FFF2-40B4-BE49-F238E27FC236}">
                <a16:creationId xmlns:a16="http://schemas.microsoft.com/office/drawing/2014/main" id="{04567C30-155D-4114-B3A9-5105AFE72C6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7999"/>
          </a:xfrm>
          <a:prstGeom prst="rect">
            <a:avLst/>
          </a:prstGeom>
        </p:spPr>
      </p:pic>
    </p:spTree>
    <p:extLst>
      <p:ext uri="{BB962C8B-B14F-4D97-AF65-F5344CB8AC3E}">
        <p14:creationId xmlns:p14="http://schemas.microsoft.com/office/powerpoint/2010/main" val="1826756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DE72-E6AF-4ED2-A70E-A472BE6EFE0D}"/>
              </a:ext>
            </a:extLst>
          </p:cNvPr>
          <p:cNvSpPr>
            <a:spLocks noGrp="1"/>
          </p:cNvSpPr>
          <p:nvPr>
            <p:ph type="title"/>
          </p:nvPr>
        </p:nvSpPr>
        <p:spPr/>
        <p:txBody>
          <a:bodyPr/>
          <a:lstStyle/>
          <a:p>
            <a:pPr algn="ctr"/>
            <a:r>
              <a:rPr lang="en-US" dirty="0"/>
              <a:t>Any Questions?</a:t>
            </a:r>
          </a:p>
        </p:txBody>
      </p:sp>
    </p:spTree>
    <p:extLst>
      <p:ext uri="{BB962C8B-B14F-4D97-AF65-F5344CB8AC3E}">
        <p14:creationId xmlns:p14="http://schemas.microsoft.com/office/powerpoint/2010/main" val="514036317"/>
      </p:ext>
    </p:extLst>
  </p:cSld>
  <p:clrMapOvr>
    <a:masterClrMapping/>
  </p:clrMapOvr>
</p:sld>
</file>

<file path=ppt/theme/theme1.xml><?xml version="1.0" encoding="utf-8"?>
<a:theme xmlns:a="http://schemas.openxmlformats.org/drawingml/2006/main" name="AccentBox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328</TotalTime>
  <Words>115</Words>
  <Application>Microsoft Office PowerPoint</Application>
  <PresentationFormat>Widescreen</PresentationFormat>
  <Paragraphs>14</Paragraphs>
  <Slides>8</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Avenir Next LT Pro</vt:lpstr>
      <vt:lpstr>Calibri</vt:lpstr>
      <vt:lpstr>AccentBoxVTI</vt:lpstr>
      <vt:lpstr>SolidWorks Design Project: The Bicycle </vt:lpstr>
      <vt:lpstr>The Bicycle </vt:lpstr>
      <vt:lpstr>Project Schedule</vt:lpstr>
      <vt:lpstr>Brainstorming Process</vt:lpstr>
      <vt:lpstr>PowerPoint Presentation</vt:lpstr>
      <vt:lpstr>Difficulties </vt:lpstr>
      <vt:lpstr>PowerPoint Presentation</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SolidWorks Design Project: The Bicycle</dc:title>
  <dc:creator>Jason</dc:creator>
  <cp:lastModifiedBy>Jason</cp:lastModifiedBy>
  <cp:revision>8</cp:revision>
  <dcterms:created xsi:type="dcterms:W3CDTF">2020-11-22T22:12:24Z</dcterms:created>
  <dcterms:modified xsi:type="dcterms:W3CDTF">2020-11-23T03:40:52Z</dcterms:modified>
</cp:coreProperties>
</file>